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00474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10" y="2745343"/>
            <a:ext cx="4869180" cy="273891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350437" y="3343275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The Vital Importance of the Rio Conventions</a:t>
            </a:r>
            <a:endParaRPr lang="en-US" sz="486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1616750"/>
            <a:ext cx="11329392" cy="38542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5841325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endParaRPr lang="en-US" sz="486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3841" y="2397085"/>
            <a:ext cx="4978598" cy="343531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97084" y="882491"/>
            <a:ext cx="7722632" cy="12692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97"/>
              </a:lnSpc>
              <a:buNone/>
            </a:pPr>
            <a:r>
              <a:rPr lang="en-US" sz="3998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Addressing Global Challenges</a:t>
            </a:r>
            <a:endParaRPr lang="en-US" sz="3998" dirty="0"/>
          </a:p>
        </p:txBody>
      </p:sp>
      <p:sp>
        <p:nvSpPr>
          <p:cNvPr id="7" name="Shape 2"/>
          <p:cNvSpPr/>
          <p:nvPr/>
        </p:nvSpPr>
        <p:spPr>
          <a:xfrm>
            <a:off x="6197084" y="2456259"/>
            <a:ext cx="7722632" cy="1494949"/>
          </a:xfrm>
          <a:prstGeom prst="roundRect">
            <a:avLst>
              <a:gd name="adj" fmla="val 4075"/>
            </a:avLst>
          </a:prstGeom>
          <a:solidFill>
            <a:srgbClr val="1A1A21"/>
          </a:solidFill>
          <a:ln/>
        </p:spPr>
      </p:sp>
      <p:sp>
        <p:nvSpPr>
          <p:cNvPr id="8" name="Text 3"/>
          <p:cNvSpPr/>
          <p:nvPr/>
        </p:nvSpPr>
        <p:spPr>
          <a:xfrm>
            <a:off x="6400086" y="2659261"/>
            <a:ext cx="2538413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8"/>
              </a:lnSpc>
              <a:buNone/>
            </a:pPr>
            <a:r>
              <a:rPr lang="en-US" sz="199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Biodiversity Loss</a:t>
            </a:r>
            <a:endParaRPr lang="en-US" sz="1999" dirty="0"/>
          </a:p>
        </p:txBody>
      </p:sp>
      <p:sp>
        <p:nvSpPr>
          <p:cNvPr id="9" name="Text 4"/>
          <p:cNvSpPr/>
          <p:nvPr/>
        </p:nvSpPr>
        <p:spPr>
          <a:xfrm>
            <a:off x="6400086" y="3098363"/>
            <a:ext cx="7316629" cy="649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8"/>
              </a:lnSpc>
              <a:buNone/>
            </a:pPr>
            <a:r>
              <a:rPr lang="en-US" sz="159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Rio Convention on Biological Diversity tackles the critical issue of declining plant and animal species worldwide.</a:t>
            </a:r>
            <a:endParaRPr lang="en-US" sz="1599" dirty="0"/>
          </a:p>
        </p:txBody>
      </p:sp>
      <p:sp>
        <p:nvSpPr>
          <p:cNvPr id="10" name="Shape 5"/>
          <p:cNvSpPr/>
          <p:nvPr/>
        </p:nvSpPr>
        <p:spPr>
          <a:xfrm>
            <a:off x="6197084" y="4154210"/>
            <a:ext cx="7722632" cy="1494949"/>
          </a:xfrm>
          <a:prstGeom prst="roundRect">
            <a:avLst>
              <a:gd name="adj" fmla="val 4075"/>
            </a:avLst>
          </a:prstGeom>
          <a:solidFill>
            <a:srgbClr val="1A1A21"/>
          </a:solidFill>
          <a:ln/>
        </p:spPr>
      </p:sp>
      <p:sp>
        <p:nvSpPr>
          <p:cNvPr id="11" name="Text 6"/>
          <p:cNvSpPr/>
          <p:nvPr/>
        </p:nvSpPr>
        <p:spPr>
          <a:xfrm>
            <a:off x="6400086" y="4357211"/>
            <a:ext cx="2538413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8"/>
              </a:lnSpc>
              <a:buNone/>
            </a:pPr>
            <a:r>
              <a:rPr lang="en-US" sz="199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Climate Change</a:t>
            </a:r>
            <a:endParaRPr lang="en-US" sz="1999" dirty="0"/>
          </a:p>
        </p:txBody>
      </p:sp>
      <p:sp>
        <p:nvSpPr>
          <p:cNvPr id="12" name="Text 7"/>
          <p:cNvSpPr/>
          <p:nvPr/>
        </p:nvSpPr>
        <p:spPr>
          <a:xfrm>
            <a:off x="6400086" y="4796314"/>
            <a:ext cx="7316629" cy="649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8"/>
              </a:lnSpc>
              <a:buNone/>
            </a:pPr>
            <a:r>
              <a:rPr lang="en-US" sz="159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UN Framework Convention on Climate Change aims to stabilize greenhouse gas concentrations and mitigate global warming.</a:t>
            </a:r>
            <a:endParaRPr lang="en-US" sz="1599" dirty="0"/>
          </a:p>
        </p:txBody>
      </p:sp>
      <p:sp>
        <p:nvSpPr>
          <p:cNvPr id="13" name="Shape 8"/>
          <p:cNvSpPr/>
          <p:nvPr/>
        </p:nvSpPr>
        <p:spPr>
          <a:xfrm>
            <a:off x="6197084" y="5852160"/>
            <a:ext cx="7722632" cy="1494949"/>
          </a:xfrm>
          <a:prstGeom prst="roundRect">
            <a:avLst>
              <a:gd name="adj" fmla="val 4075"/>
            </a:avLst>
          </a:prstGeom>
          <a:solidFill>
            <a:srgbClr val="1A1A21"/>
          </a:solidFill>
          <a:ln/>
        </p:spPr>
      </p:sp>
      <p:sp>
        <p:nvSpPr>
          <p:cNvPr id="14" name="Text 9"/>
          <p:cNvSpPr/>
          <p:nvPr/>
        </p:nvSpPr>
        <p:spPr>
          <a:xfrm>
            <a:off x="6400086" y="6055162"/>
            <a:ext cx="2538413" cy="3173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98"/>
              </a:lnSpc>
              <a:buNone/>
            </a:pPr>
            <a:r>
              <a:rPr lang="en-US" sz="199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Desertification</a:t>
            </a:r>
            <a:endParaRPr lang="en-US" sz="1999" dirty="0"/>
          </a:p>
        </p:txBody>
      </p:sp>
      <p:sp>
        <p:nvSpPr>
          <p:cNvPr id="15" name="Text 10"/>
          <p:cNvSpPr/>
          <p:nvPr/>
        </p:nvSpPr>
        <p:spPr>
          <a:xfrm>
            <a:off x="6400086" y="6494264"/>
            <a:ext cx="7316629" cy="64984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58"/>
              </a:lnSpc>
              <a:buNone/>
            </a:pPr>
            <a:r>
              <a:rPr lang="en-US" sz="159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Convention to Combat Desertification works to reverse land degradation and protect vulnerable ecosystems.</a:t>
            </a:r>
            <a:endParaRPr lang="en-US" sz="1599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624370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Guiding Principles of the Rio Conventions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784521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Sustainable Development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802862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Balancing environmental protection with economic progress and social wellbeing for present and future generations.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784521"/>
            <a:ext cx="3453765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Shared Responsibility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41710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All countries must cooperate to address these borderless challenges through collective action.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784521"/>
            <a:ext cx="3836432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Precautionary Approach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417100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Taking preventative measures even without full scientific certainty to avoid irreversible harm.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9392" y="2207895"/>
            <a:ext cx="4935498" cy="381381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71168" y="607576"/>
            <a:ext cx="7601664" cy="13770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22"/>
              </a:lnSpc>
              <a:buNone/>
            </a:pPr>
            <a:r>
              <a:rPr lang="en-US" sz="4338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Achievements of the Rio Conventions</a:t>
            </a:r>
            <a:endParaRPr lang="en-US" sz="4338" dirty="0"/>
          </a:p>
        </p:txBody>
      </p:sp>
      <p:sp>
        <p:nvSpPr>
          <p:cNvPr id="7" name="Shape 2"/>
          <p:cNvSpPr/>
          <p:nvPr/>
        </p:nvSpPr>
        <p:spPr>
          <a:xfrm>
            <a:off x="1087993" y="2315170"/>
            <a:ext cx="27503" cy="5306854"/>
          </a:xfrm>
          <a:prstGeom prst="rect">
            <a:avLst/>
          </a:prstGeom>
          <a:solidFill>
            <a:srgbClr val="B380FF"/>
          </a:solidFill>
          <a:ln/>
        </p:spPr>
      </p:sp>
      <p:sp>
        <p:nvSpPr>
          <p:cNvPr id="8" name="Shape 3"/>
          <p:cNvSpPr/>
          <p:nvPr/>
        </p:nvSpPr>
        <p:spPr>
          <a:xfrm>
            <a:off x="1349573" y="2797195"/>
            <a:ext cx="771168" cy="27503"/>
          </a:xfrm>
          <a:prstGeom prst="rect">
            <a:avLst/>
          </a:prstGeom>
          <a:solidFill>
            <a:srgbClr val="B380FF"/>
          </a:solidFill>
          <a:ln/>
        </p:spPr>
      </p:sp>
      <p:sp>
        <p:nvSpPr>
          <p:cNvPr id="9" name="Shape 4"/>
          <p:cNvSpPr/>
          <p:nvPr/>
        </p:nvSpPr>
        <p:spPr>
          <a:xfrm>
            <a:off x="853797" y="2563058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1A1A21"/>
          </a:solidFill>
          <a:ln/>
        </p:spPr>
      </p:sp>
      <p:sp>
        <p:nvSpPr>
          <p:cNvPr id="10" name="Text 5"/>
          <p:cNvSpPr/>
          <p:nvPr/>
        </p:nvSpPr>
        <p:spPr>
          <a:xfrm>
            <a:off x="1031796" y="2645688"/>
            <a:ext cx="139779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603" dirty="0"/>
          </a:p>
        </p:txBody>
      </p:sp>
      <p:sp>
        <p:nvSpPr>
          <p:cNvPr id="11" name="Text 6"/>
          <p:cNvSpPr/>
          <p:nvPr/>
        </p:nvSpPr>
        <p:spPr>
          <a:xfrm>
            <a:off x="2313623" y="2535436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Raised Awareness</a:t>
            </a:r>
            <a:endParaRPr lang="en-US" sz="2169" dirty="0"/>
          </a:p>
        </p:txBody>
      </p:sp>
      <p:sp>
        <p:nvSpPr>
          <p:cNvPr id="12" name="Text 7"/>
          <p:cNvSpPr/>
          <p:nvPr/>
        </p:nvSpPr>
        <p:spPr>
          <a:xfrm>
            <a:off x="2313623" y="3011924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Heightened global consciousness about critical environmental issues.</a:t>
            </a:r>
            <a:endParaRPr lang="en-US" sz="1735" dirty="0"/>
          </a:p>
        </p:txBody>
      </p:sp>
      <p:sp>
        <p:nvSpPr>
          <p:cNvPr id="13" name="Shape 8"/>
          <p:cNvSpPr/>
          <p:nvPr/>
        </p:nvSpPr>
        <p:spPr>
          <a:xfrm>
            <a:off x="1349573" y="4639568"/>
            <a:ext cx="771168" cy="27503"/>
          </a:xfrm>
          <a:prstGeom prst="rect">
            <a:avLst/>
          </a:prstGeom>
          <a:solidFill>
            <a:srgbClr val="B380FF"/>
          </a:solidFill>
          <a:ln/>
        </p:spPr>
      </p:sp>
      <p:sp>
        <p:nvSpPr>
          <p:cNvPr id="14" name="Shape 9"/>
          <p:cNvSpPr/>
          <p:nvPr/>
        </p:nvSpPr>
        <p:spPr>
          <a:xfrm>
            <a:off x="853797" y="4405432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1A1A21"/>
          </a:solidFill>
          <a:ln/>
        </p:spPr>
      </p:sp>
      <p:sp>
        <p:nvSpPr>
          <p:cNvPr id="15" name="Text 10"/>
          <p:cNvSpPr/>
          <p:nvPr/>
        </p:nvSpPr>
        <p:spPr>
          <a:xfrm>
            <a:off x="998696" y="4488061"/>
            <a:ext cx="205859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603" dirty="0"/>
          </a:p>
        </p:txBody>
      </p:sp>
      <p:sp>
        <p:nvSpPr>
          <p:cNvPr id="16" name="Text 11"/>
          <p:cNvSpPr/>
          <p:nvPr/>
        </p:nvSpPr>
        <p:spPr>
          <a:xfrm>
            <a:off x="2313623" y="4377809"/>
            <a:ext cx="3812024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Strengthened Cooperation</a:t>
            </a:r>
            <a:endParaRPr lang="en-US" sz="2169" dirty="0"/>
          </a:p>
        </p:txBody>
      </p:sp>
      <p:sp>
        <p:nvSpPr>
          <p:cNvPr id="17" name="Text 12"/>
          <p:cNvSpPr/>
          <p:nvPr/>
        </p:nvSpPr>
        <p:spPr>
          <a:xfrm>
            <a:off x="2313623" y="4854297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Facilitated international collaboration and knowledge-sharing.</a:t>
            </a:r>
            <a:endParaRPr lang="en-US" sz="1735" dirty="0"/>
          </a:p>
        </p:txBody>
      </p:sp>
      <p:sp>
        <p:nvSpPr>
          <p:cNvPr id="18" name="Shape 13"/>
          <p:cNvSpPr/>
          <p:nvPr/>
        </p:nvSpPr>
        <p:spPr>
          <a:xfrm>
            <a:off x="1349573" y="6481941"/>
            <a:ext cx="771168" cy="27503"/>
          </a:xfrm>
          <a:prstGeom prst="rect">
            <a:avLst/>
          </a:prstGeom>
          <a:solidFill>
            <a:srgbClr val="B380FF"/>
          </a:solidFill>
          <a:ln/>
        </p:spPr>
      </p:sp>
      <p:sp>
        <p:nvSpPr>
          <p:cNvPr id="19" name="Shape 14"/>
          <p:cNvSpPr/>
          <p:nvPr/>
        </p:nvSpPr>
        <p:spPr>
          <a:xfrm>
            <a:off x="853797" y="6247805"/>
            <a:ext cx="495776" cy="495776"/>
          </a:xfrm>
          <a:prstGeom prst="roundRect">
            <a:avLst>
              <a:gd name="adj" fmla="val 13334"/>
            </a:avLst>
          </a:prstGeom>
          <a:solidFill>
            <a:srgbClr val="1A1A21"/>
          </a:solidFill>
          <a:ln/>
        </p:spPr>
      </p:sp>
      <p:sp>
        <p:nvSpPr>
          <p:cNvPr id="20" name="Text 15"/>
          <p:cNvSpPr/>
          <p:nvPr/>
        </p:nvSpPr>
        <p:spPr>
          <a:xfrm>
            <a:off x="999173" y="6330434"/>
            <a:ext cx="204907" cy="3305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03"/>
              </a:lnSpc>
              <a:buNone/>
            </a:pPr>
            <a:r>
              <a:rPr lang="en-US" sz="2603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603" dirty="0"/>
          </a:p>
        </p:txBody>
      </p:sp>
      <p:sp>
        <p:nvSpPr>
          <p:cNvPr id="21" name="Text 16"/>
          <p:cNvSpPr/>
          <p:nvPr/>
        </p:nvSpPr>
        <p:spPr>
          <a:xfrm>
            <a:off x="2313623" y="6220182"/>
            <a:ext cx="2754511" cy="34432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1"/>
              </a:lnSpc>
              <a:buNone/>
            </a:pPr>
            <a:r>
              <a:rPr lang="en-US" sz="2169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Catalyzed Action</a:t>
            </a:r>
            <a:endParaRPr lang="en-US" sz="2169" dirty="0"/>
          </a:p>
        </p:txBody>
      </p:sp>
      <p:sp>
        <p:nvSpPr>
          <p:cNvPr id="22" name="Text 17"/>
          <p:cNvSpPr/>
          <p:nvPr/>
        </p:nvSpPr>
        <p:spPr>
          <a:xfrm>
            <a:off x="2313623" y="6696670"/>
            <a:ext cx="6059210" cy="70508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76"/>
              </a:lnSpc>
              <a:buNone/>
            </a:pPr>
            <a:r>
              <a:rPr lang="en-US" sz="173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Spurred governments, businesses, and citizens to adopt sustainable practices.</a:t>
            </a:r>
            <a:endParaRPr lang="en-US" sz="173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20575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95550" y="2692241"/>
            <a:ext cx="4411623" cy="551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42"/>
              </a:lnSpc>
              <a:buNone/>
            </a:pPr>
            <a:r>
              <a:rPr lang="en-US" sz="3474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The Path Ahead</a:t>
            </a:r>
            <a:endParaRPr lang="en-US" sz="3474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95550" y="3508296"/>
            <a:ext cx="882253" cy="141160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3642479" y="3684746"/>
            <a:ext cx="2304574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1"/>
              </a:lnSpc>
              <a:buNone/>
            </a:pPr>
            <a:r>
              <a:rPr lang="en-US" sz="173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Set Ambitious Goals</a:t>
            </a:r>
            <a:endParaRPr lang="en-US" sz="1737" dirty="0"/>
          </a:p>
        </p:txBody>
      </p:sp>
      <p:sp>
        <p:nvSpPr>
          <p:cNvPr id="8" name="Text 3"/>
          <p:cNvSpPr/>
          <p:nvPr/>
        </p:nvSpPr>
        <p:spPr>
          <a:xfrm>
            <a:off x="3642479" y="4066342"/>
            <a:ext cx="8492371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3"/>
              </a:lnSpc>
              <a:buNone/>
            </a:pPr>
            <a:r>
              <a:rPr lang="en-US" sz="138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Establish bold, science-based targets to drive transformative progress.</a:t>
            </a:r>
            <a:endParaRPr lang="en-US" sz="1389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5550" y="4919901"/>
            <a:ext cx="882253" cy="141160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3642479" y="5096351"/>
            <a:ext cx="2205752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1"/>
              </a:lnSpc>
              <a:buNone/>
            </a:pPr>
            <a:r>
              <a:rPr lang="en-US" sz="173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Mobilize Resources</a:t>
            </a:r>
            <a:endParaRPr lang="en-US" sz="1737" dirty="0"/>
          </a:p>
        </p:txBody>
      </p:sp>
      <p:sp>
        <p:nvSpPr>
          <p:cNvPr id="11" name="Text 5"/>
          <p:cNvSpPr/>
          <p:nvPr/>
        </p:nvSpPr>
        <p:spPr>
          <a:xfrm>
            <a:off x="3642479" y="5477947"/>
            <a:ext cx="8492371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3"/>
              </a:lnSpc>
              <a:buNone/>
            </a:pPr>
            <a:r>
              <a:rPr lang="en-US" sz="138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Secure adequate financing and technology transfer to support developing nations.</a:t>
            </a:r>
            <a:endParaRPr lang="en-US" sz="1389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5550" y="6331506"/>
            <a:ext cx="882253" cy="1411605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3642479" y="6507956"/>
            <a:ext cx="2424232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1"/>
              </a:lnSpc>
              <a:buNone/>
            </a:pPr>
            <a:r>
              <a:rPr lang="en-US" sz="173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Foster Accountability</a:t>
            </a:r>
            <a:endParaRPr lang="en-US" sz="1737" dirty="0"/>
          </a:p>
        </p:txBody>
      </p:sp>
      <p:sp>
        <p:nvSpPr>
          <p:cNvPr id="14" name="Text 7"/>
          <p:cNvSpPr/>
          <p:nvPr/>
        </p:nvSpPr>
        <p:spPr>
          <a:xfrm>
            <a:off x="3642479" y="6889552"/>
            <a:ext cx="8492371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23"/>
              </a:lnSpc>
              <a:buNone/>
            </a:pPr>
            <a:r>
              <a:rPr lang="en-US" sz="1389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 robust monitoring and compliance mechanisms for tangible results.</a:t>
            </a:r>
            <a:endParaRPr lang="en-US" sz="1389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433" y="1596033"/>
            <a:ext cx="5037534" cy="503753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114812" y="1205389"/>
            <a:ext cx="7420570" cy="5610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8"/>
              </a:lnSpc>
              <a:buNone/>
            </a:pPr>
            <a:r>
              <a:rPr lang="en-US" sz="3535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Empowering Local Communities</a:t>
            </a:r>
            <a:endParaRPr lang="en-US" sz="3535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4812" y="2035731"/>
            <a:ext cx="448866" cy="448866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6114812" y="2664143"/>
            <a:ext cx="2642235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Indigenous Knowledge</a:t>
            </a:r>
            <a:endParaRPr lang="en-US" sz="1767" dirty="0"/>
          </a:p>
        </p:txBody>
      </p:sp>
      <p:sp>
        <p:nvSpPr>
          <p:cNvPr id="9" name="Text 3"/>
          <p:cNvSpPr/>
          <p:nvPr/>
        </p:nvSpPr>
        <p:spPr>
          <a:xfrm>
            <a:off x="6114812" y="3052286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Recognize and utilize traditional environmental stewardship practices.</a:t>
            </a:r>
            <a:endParaRPr lang="en-US" sz="1414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14812" y="3878104"/>
            <a:ext cx="448866" cy="44886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114812" y="4506516"/>
            <a:ext cx="2244328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Gender Equity</a:t>
            </a:r>
            <a:endParaRPr lang="en-US" sz="1767" dirty="0"/>
          </a:p>
        </p:txBody>
      </p:sp>
      <p:sp>
        <p:nvSpPr>
          <p:cNvPr id="12" name="Text 5"/>
          <p:cNvSpPr/>
          <p:nvPr/>
        </p:nvSpPr>
        <p:spPr>
          <a:xfrm>
            <a:off x="6114812" y="4894659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Ensure women's meaningful participation and leadership in decision-making.</a:t>
            </a:r>
            <a:endParaRPr lang="en-US" sz="1414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14812" y="5720477"/>
            <a:ext cx="448866" cy="448866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6114812" y="6348889"/>
            <a:ext cx="2244328" cy="2805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09"/>
              </a:lnSpc>
              <a:buNone/>
            </a:pPr>
            <a:r>
              <a:rPr lang="en-US" sz="176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Youth Engagement</a:t>
            </a:r>
            <a:endParaRPr lang="en-US" sz="1767" dirty="0"/>
          </a:p>
        </p:txBody>
      </p:sp>
      <p:sp>
        <p:nvSpPr>
          <p:cNvPr id="15" name="Text 7"/>
          <p:cNvSpPr/>
          <p:nvPr/>
        </p:nvSpPr>
        <p:spPr>
          <a:xfrm>
            <a:off x="6114812" y="6737033"/>
            <a:ext cx="7887176" cy="2871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62"/>
              </a:lnSpc>
              <a:buNone/>
            </a:pPr>
            <a:r>
              <a:rPr lang="en-US" sz="141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Empower the next generation as agents of change and innovation.</a:t>
            </a:r>
            <a:endParaRPr lang="en-US" sz="141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400538"/>
            <a:ext cx="9623108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Synergies Across Conventions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Interlinkages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The Rio Conventions' goals are interdependent and mutually reinforcing.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789164"/>
            <a:ext cx="3304937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Integrated Approach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Coordinated implementation can maximize co-benefits and minimize trade-offs.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789164"/>
            <a:ext cx="352806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Cross-cutting Themes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Issues like climate, land, and biodiversity require a holistic, systems-based response.</a:t>
            </a:r>
            <a:endParaRPr lang="en-US" sz="194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247" y="2461498"/>
            <a:ext cx="4959906" cy="330660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23516" y="579834"/>
            <a:ext cx="6051828" cy="6580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82"/>
              </a:lnSpc>
              <a:buNone/>
            </a:pPr>
            <a:r>
              <a:rPr lang="en-US" sz="4146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Harnessing Innovation</a:t>
            </a:r>
            <a:endParaRPr lang="en-US" sz="4146" dirty="0"/>
          </a:p>
        </p:txBody>
      </p:sp>
      <p:sp>
        <p:nvSpPr>
          <p:cNvPr id="7" name="Shape 2"/>
          <p:cNvSpPr/>
          <p:nvPr/>
        </p:nvSpPr>
        <p:spPr>
          <a:xfrm>
            <a:off x="6223516" y="1790700"/>
            <a:ext cx="473869" cy="473869"/>
          </a:xfrm>
          <a:prstGeom prst="roundRect">
            <a:avLst>
              <a:gd name="adj" fmla="val 13334"/>
            </a:avLst>
          </a:prstGeom>
          <a:solidFill>
            <a:srgbClr val="1A1A21"/>
          </a:solidFill>
          <a:ln/>
        </p:spPr>
      </p:sp>
      <p:sp>
        <p:nvSpPr>
          <p:cNvPr id="8" name="Text 3"/>
          <p:cNvSpPr/>
          <p:nvPr/>
        </p:nvSpPr>
        <p:spPr>
          <a:xfrm>
            <a:off x="6393656" y="1869638"/>
            <a:ext cx="13358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488" dirty="0"/>
          </a:p>
        </p:txBody>
      </p:sp>
      <p:sp>
        <p:nvSpPr>
          <p:cNvPr id="9" name="Text 4"/>
          <p:cNvSpPr/>
          <p:nvPr/>
        </p:nvSpPr>
        <p:spPr>
          <a:xfrm>
            <a:off x="6907887" y="1790700"/>
            <a:ext cx="2758440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Digital Technologies</a:t>
            </a:r>
            <a:endParaRPr lang="en-US" sz="2073" dirty="0"/>
          </a:p>
        </p:txBody>
      </p:sp>
      <p:sp>
        <p:nvSpPr>
          <p:cNvPr id="10" name="Text 5"/>
          <p:cNvSpPr/>
          <p:nvPr/>
        </p:nvSpPr>
        <p:spPr>
          <a:xfrm>
            <a:off x="6907887" y="2245995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Leverage data, AI, and remote sensing to enhance monitoring and decision-making.</a:t>
            </a:r>
            <a:endParaRPr lang="en-US" sz="1658" dirty="0"/>
          </a:p>
        </p:txBody>
      </p:sp>
      <p:sp>
        <p:nvSpPr>
          <p:cNvPr id="11" name="Shape 6"/>
          <p:cNvSpPr/>
          <p:nvPr/>
        </p:nvSpPr>
        <p:spPr>
          <a:xfrm>
            <a:off x="6223516" y="3367326"/>
            <a:ext cx="473869" cy="473869"/>
          </a:xfrm>
          <a:prstGeom prst="roundRect">
            <a:avLst>
              <a:gd name="adj" fmla="val 13334"/>
            </a:avLst>
          </a:prstGeom>
          <a:solidFill>
            <a:srgbClr val="1A1A21"/>
          </a:solidFill>
          <a:ln/>
        </p:spPr>
      </p:sp>
      <p:sp>
        <p:nvSpPr>
          <p:cNvPr id="12" name="Text 7"/>
          <p:cNvSpPr/>
          <p:nvPr/>
        </p:nvSpPr>
        <p:spPr>
          <a:xfrm>
            <a:off x="6361986" y="3446264"/>
            <a:ext cx="196810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488" dirty="0"/>
          </a:p>
        </p:txBody>
      </p:sp>
      <p:sp>
        <p:nvSpPr>
          <p:cNvPr id="13" name="Text 8"/>
          <p:cNvSpPr/>
          <p:nvPr/>
        </p:nvSpPr>
        <p:spPr>
          <a:xfrm>
            <a:off x="6907887" y="3367326"/>
            <a:ext cx="3232309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Nature-based Solutions</a:t>
            </a:r>
            <a:endParaRPr lang="en-US" sz="2073" dirty="0"/>
          </a:p>
        </p:txBody>
      </p:sp>
      <p:sp>
        <p:nvSpPr>
          <p:cNvPr id="14" name="Text 9"/>
          <p:cNvSpPr/>
          <p:nvPr/>
        </p:nvSpPr>
        <p:spPr>
          <a:xfrm>
            <a:off x="6907887" y="3822621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Invest in ecosystem restoration and sustainable management as cost-effective alternatives.</a:t>
            </a:r>
            <a:endParaRPr lang="en-US" sz="1658" dirty="0"/>
          </a:p>
        </p:txBody>
      </p:sp>
      <p:sp>
        <p:nvSpPr>
          <p:cNvPr id="15" name="Shape 10"/>
          <p:cNvSpPr/>
          <p:nvPr/>
        </p:nvSpPr>
        <p:spPr>
          <a:xfrm>
            <a:off x="6223516" y="4943951"/>
            <a:ext cx="473869" cy="473869"/>
          </a:xfrm>
          <a:prstGeom prst="roundRect">
            <a:avLst>
              <a:gd name="adj" fmla="val 13334"/>
            </a:avLst>
          </a:prstGeom>
          <a:solidFill>
            <a:srgbClr val="1A1A21"/>
          </a:solidFill>
          <a:ln/>
        </p:spPr>
      </p:sp>
      <p:sp>
        <p:nvSpPr>
          <p:cNvPr id="16" name="Text 11"/>
          <p:cNvSpPr/>
          <p:nvPr/>
        </p:nvSpPr>
        <p:spPr>
          <a:xfrm>
            <a:off x="6362462" y="5022890"/>
            <a:ext cx="19585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488" dirty="0"/>
          </a:p>
        </p:txBody>
      </p:sp>
      <p:sp>
        <p:nvSpPr>
          <p:cNvPr id="17" name="Text 12"/>
          <p:cNvSpPr/>
          <p:nvPr/>
        </p:nvSpPr>
        <p:spPr>
          <a:xfrm>
            <a:off x="6907887" y="4943951"/>
            <a:ext cx="2632591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Circular Economy</a:t>
            </a:r>
            <a:endParaRPr lang="en-US" sz="2073" dirty="0"/>
          </a:p>
        </p:txBody>
      </p:sp>
      <p:sp>
        <p:nvSpPr>
          <p:cNvPr id="18" name="Text 13"/>
          <p:cNvSpPr/>
          <p:nvPr/>
        </p:nvSpPr>
        <p:spPr>
          <a:xfrm>
            <a:off x="6907887" y="5399246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Shift towards closed-loop production and consumption to minimize waste and pollution.</a:t>
            </a:r>
            <a:endParaRPr lang="en-US" sz="1658" dirty="0"/>
          </a:p>
        </p:txBody>
      </p:sp>
      <p:sp>
        <p:nvSpPr>
          <p:cNvPr id="19" name="Shape 14"/>
          <p:cNvSpPr/>
          <p:nvPr/>
        </p:nvSpPr>
        <p:spPr>
          <a:xfrm>
            <a:off x="6223516" y="6520577"/>
            <a:ext cx="473869" cy="473869"/>
          </a:xfrm>
          <a:prstGeom prst="roundRect">
            <a:avLst>
              <a:gd name="adj" fmla="val 13334"/>
            </a:avLst>
          </a:prstGeom>
          <a:solidFill>
            <a:srgbClr val="1A1A21"/>
          </a:solidFill>
          <a:ln/>
        </p:spPr>
      </p:sp>
      <p:sp>
        <p:nvSpPr>
          <p:cNvPr id="20" name="Text 15"/>
          <p:cNvSpPr/>
          <p:nvPr/>
        </p:nvSpPr>
        <p:spPr>
          <a:xfrm>
            <a:off x="6357461" y="6599515"/>
            <a:ext cx="205978" cy="3158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88"/>
              </a:lnSpc>
              <a:buNone/>
            </a:pPr>
            <a:r>
              <a:rPr lang="en-US" sz="2488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4</a:t>
            </a:r>
            <a:endParaRPr lang="en-US" sz="2488" dirty="0"/>
          </a:p>
        </p:txBody>
      </p:sp>
      <p:sp>
        <p:nvSpPr>
          <p:cNvPr id="21" name="Text 16"/>
          <p:cNvSpPr/>
          <p:nvPr/>
        </p:nvSpPr>
        <p:spPr>
          <a:xfrm>
            <a:off x="6907887" y="6520577"/>
            <a:ext cx="2632591" cy="3289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1"/>
              </a:lnSpc>
              <a:buNone/>
            </a:pPr>
            <a:r>
              <a:rPr lang="en-US" sz="2073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Renewable Energy</a:t>
            </a:r>
            <a:endParaRPr lang="en-US" sz="2073" dirty="0"/>
          </a:p>
        </p:txBody>
      </p:sp>
      <p:sp>
        <p:nvSpPr>
          <p:cNvPr id="22" name="Text 17"/>
          <p:cNvSpPr/>
          <p:nvPr/>
        </p:nvSpPr>
        <p:spPr>
          <a:xfrm>
            <a:off x="6907887" y="6975872"/>
            <a:ext cx="6985397" cy="6738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53"/>
              </a:lnSpc>
              <a:buNone/>
            </a:pPr>
            <a:r>
              <a:rPr lang="en-US" sz="1658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Accelerate the transition to clean, affordable, and reliable power sources.</a:t>
            </a:r>
            <a:endParaRPr lang="en-US" sz="1658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7844" y="2464475"/>
            <a:ext cx="4938593" cy="3300651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66763" y="948809"/>
            <a:ext cx="6319242" cy="684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391"/>
              </a:lnSpc>
              <a:buNone/>
            </a:pPr>
            <a:r>
              <a:rPr lang="en-US" sz="4313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 Global Call to Action</a:t>
            </a:r>
            <a:endParaRPr lang="en-US" sz="4313" dirty="0"/>
          </a:p>
        </p:txBody>
      </p:sp>
      <p:sp>
        <p:nvSpPr>
          <p:cNvPr id="7" name="Text 2"/>
          <p:cNvSpPr/>
          <p:nvPr/>
        </p:nvSpPr>
        <p:spPr>
          <a:xfrm>
            <a:off x="985838" y="2101096"/>
            <a:ext cx="3363278" cy="3505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Strengthen Political Will</a:t>
            </a:r>
            <a:endParaRPr lang="en-US" sz="1725" dirty="0"/>
          </a:p>
        </p:txBody>
      </p:sp>
      <p:sp>
        <p:nvSpPr>
          <p:cNvPr id="8" name="Text 3"/>
          <p:cNvSpPr/>
          <p:nvPr/>
        </p:nvSpPr>
        <p:spPr>
          <a:xfrm>
            <a:off x="4794885" y="2101096"/>
            <a:ext cx="3363278" cy="1051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Elevate environmental protection as a top global priority.</a:t>
            </a:r>
            <a:endParaRPr lang="en-US" sz="1725" dirty="0"/>
          </a:p>
        </p:txBody>
      </p:sp>
      <p:sp>
        <p:nvSpPr>
          <p:cNvPr id="9" name="Shape 4"/>
          <p:cNvSpPr/>
          <p:nvPr/>
        </p:nvSpPr>
        <p:spPr>
          <a:xfrm>
            <a:off x="766763" y="3291721"/>
            <a:ext cx="7610475" cy="1329690"/>
          </a:xfrm>
          <a:prstGeom prst="rect">
            <a:avLst/>
          </a:prstGeom>
          <a:solidFill>
            <a:srgbClr val="1A1A21"/>
          </a:solidFill>
          <a:ln/>
        </p:spPr>
      </p:sp>
      <p:sp>
        <p:nvSpPr>
          <p:cNvPr id="10" name="Text 5"/>
          <p:cNvSpPr/>
          <p:nvPr/>
        </p:nvSpPr>
        <p:spPr>
          <a:xfrm>
            <a:off x="985838" y="3430786"/>
            <a:ext cx="3363278" cy="701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Foster Multi-stakeholder Collaboration</a:t>
            </a:r>
            <a:endParaRPr lang="en-US" sz="1725" dirty="0"/>
          </a:p>
        </p:txBody>
      </p:sp>
      <p:sp>
        <p:nvSpPr>
          <p:cNvPr id="11" name="Text 6"/>
          <p:cNvSpPr/>
          <p:nvPr/>
        </p:nvSpPr>
        <p:spPr>
          <a:xfrm>
            <a:off x="4794885" y="3430786"/>
            <a:ext cx="3363278" cy="1051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Engage governments, businesses, civil society, and citizens in collective efforts.</a:t>
            </a:r>
            <a:endParaRPr lang="en-US" sz="1725" dirty="0"/>
          </a:p>
        </p:txBody>
      </p:sp>
      <p:sp>
        <p:nvSpPr>
          <p:cNvPr id="12" name="Text 7"/>
          <p:cNvSpPr/>
          <p:nvPr/>
        </p:nvSpPr>
        <p:spPr>
          <a:xfrm>
            <a:off x="985838" y="4760476"/>
            <a:ext cx="3363278" cy="3505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Secure Adequate Financing</a:t>
            </a:r>
            <a:endParaRPr lang="en-US" sz="1725" dirty="0"/>
          </a:p>
        </p:txBody>
      </p:sp>
      <p:sp>
        <p:nvSpPr>
          <p:cNvPr id="13" name="Text 8"/>
          <p:cNvSpPr/>
          <p:nvPr/>
        </p:nvSpPr>
        <p:spPr>
          <a:xfrm>
            <a:off x="4794885" y="4760476"/>
            <a:ext cx="3363278" cy="1051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Mobilize public and private investment to support sustainable development.</a:t>
            </a:r>
            <a:endParaRPr lang="en-US" sz="1725" dirty="0"/>
          </a:p>
        </p:txBody>
      </p:sp>
      <p:sp>
        <p:nvSpPr>
          <p:cNvPr id="14" name="Shape 9"/>
          <p:cNvSpPr/>
          <p:nvPr/>
        </p:nvSpPr>
        <p:spPr>
          <a:xfrm>
            <a:off x="766763" y="5951101"/>
            <a:ext cx="7610475" cy="1329690"/>
          </a:xfrm>
          <a:prstGeom prst="rect">
            <a:avLst/>
          </a:prstGeom>
          <a:solidFill>
            <a:srgbClr val="1A1A21"/>
          </a:solidFill>
          <a:ln/>
        </p:spPr>
      </p:sp>
      <p:sp>
        <p:nvSpPr>
          <p:cNvPr id="15" name="Text 10"/>
          <p:cNvSpPr/>
          <p:nvPr/>
        </p:nvSpPr>
        <p:spPr>
          <a:xfrm>
            <a:off x="985838" y="6090166"/>
            <a:ext cx="3363278" cy="7010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Enhance Knowledge and Capacity</a:t>
            </a:r>
            <a:endParaRPr lang="en-US" sz="1725" dirty="0"/>
          </a:p>
        </p:txBody>
      </p:sp>
      <p:sp>
        <p:nvSpPr>
          <p:cNvPr id="16" name="Text 11"/>
          <p:cNvSpPr/>
          <p:nvPr/>
        </p:nvSpPr>
        <p:spPr>
          <a:xfrm>
            <a:off x="4794885" y="6090166"/>
            <a:ext cx="3363278" cy="10515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60"/>
              </a:lnSpc>
              <a:buNone/>
            </a:pPr>
            <a:r>
              <a:rPr lang="en-US" sz="172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Promote research, training, and technology transfer, especially in developing nations.</a:t>
            </a:r>
            <a:endParaRPr lang="en-US" sz="1725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419</Words>
  <Application>Microsoft Office PowerPoint</Application>
  <PresentationFormat>Custom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Noto Sans TC</vt:lpstr>
      <vt:lpstr>Sora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Niranjan Reddy Pallapolu</cp:lastModifiedBy>
  <cp:revision>2</cp:revision>
  <dcterms:created xsi:type="dcterms:W3CDTF">2024-07-07T09:12:24Z</dcterms:created>
  <dcterms:modified xsi:type="dcterms:W3CDTF">2024-07-07T09:18:23Z</dcterms:modified>
</cp:coreProperties>
</file>